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101199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33720" y="4098240"/>
            <a:ext cx="101199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2337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4195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55520" y="182556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76960" y="182556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233720" y="409824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655520" y="409824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76960" y="409824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233720" y="1825560"/>
            <a:ext cx="1011996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101199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233720" y="365040"/>
            <a:ext cx="10119960" cy="5504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337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233720" y="1825560"/>
            <a:ext cx="1011996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4195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33720" y="4098240"/>
            <a:ext cx="101199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101199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233720" y="4098240"/>
            <a:ext cx="101199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2337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4195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55520" y="182556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76960" y="182556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233720" y="409824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655520" y="409824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76960" y="4098240"/>
            <a:ext cx="32583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101199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233720" y="365040"/>
            <a:ext cx="10119960" cy="5504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337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419520" y="409824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19520" y="1825560"/>
            <a:ext cx="49384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233720" y="4098240"/>
            <a:ext cx="1011996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7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52240" y="4554720"/>
            <a:ext cx="7677000" cy="7624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sk-SK" sz="4000" b="0" strike="noStrike" spc="-1">
                <a:solidFill>
                  <a:srgbClr val="FFFFFF"/>
                </a:solidFill>
                <a:latin typeface="Impact"/>
              </a:rPr>
              <a:t>Click to edit Master title style</a:t>
            </a:r>
            <a:endParaRPr lang="sk-SK" sz="40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55224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981192E-9C05-458D-836E-025BA7FF2B6C}" type="datetime1">
              <a:rPr lang="es-ES" sz="1200" b="0" strike="noStrike" spc="-1">
                <a:solidFill>
                  <a:srgbClr val="8B8B8B"/>
                </a:solidFill>
                <a:latin typeface="Verdana"/>
              </a:rPr>
              <a:t>26/03/2021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>
                <a:solidFill>
                  <a:srgbClr val="000000"/>
                </a:solidFill>
                <a:latin typeface="Verdana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Verdana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Verdana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Verdana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Verdana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Verdana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Verdana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33720" y="365040"/>
            <a:ext cx="10119960" cy="1187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Click to edit Master title style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33720" y="1825560"/>
            <a:ext cx="1011996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latin typeface="Verdana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latin typeface="Verdana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2000" b="0" strike="noStrike" spc="-1">
                <a:solidFill>
                  <a:srgbClr val="000000"/>
                </a:solidFill>
                <a:latin typeface="Verdana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Verdana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k-SK" sz="1800" b="0" strike="noStrike" spc="-1">
                <a:solidFill>
                  <a:srgbClr val="000000"/>
                </a:solidFill>
                <a:latin typeface="Verdana"/>
              </a:rPr>
              <a:t>Fifth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9CA6F79-FF33-4491-94A3-60DD7148D250}" type="datetime1">
              <a:rPr lang="es-ES" sz="1200" b="0" strike="noStrike" spc="-1">
                <a:solidFill>
                  <a:srgbClr val="8B8B8B"/>
                </a:solidFill>
                <a:latin typeface="Verdana"/>
              </a:rPr>
              <a:t>26/03/2021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11162520" y="638280"/>
            <a:ext cx="1028880" cy="5605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B094ED8-7B2A-44FE-96ED-FBD06623E3F7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‹#›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o_Btic8jdk?t=34" TargetMode="External"/><Relationship Id="rId2" Type="http://schemas.openxmlformats.org/officeDocument/2006/relationships/hyperlink" Target="https://youtu.be/qrZIpm4SQZc?t=35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52240" y="4554720"/>
            <a:ext cx="7677000" cy="762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000" b="0" strike="noStrike" cap="all" spc="-1">
                <a:solidFill>
                  <a:srgbClr val="FFFFFF"/>
                </a:solidFill>
                <a:latin typeface="Impact"/>
              </a:rPr>
              <a:t>camiones &amp; medio ambiente</a:t>
            </a:r>
            <a:endParaRPr lang="sk-SK" sz="40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552240" y="5234040"/>
            <a:ext cx="7677000" cy="762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4400" b="0" strike="noStrike" spc="-1" dirty="0">
                <a:solidFill>
                  <a:srgbClr val="FFFFFF"/>
                </a:solidFill>
                <a:latin typeface="Impact"/>
              </a:rPr>
              <a:t>STEP AHEAD II, Project number: 2018-1-SK01-KA202-046334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2200" b="1" strike="noStrike" spc="-1" dirty="0">
                <a:solidFill>
                  <a:srgbClr val="FFFFFF"/>
                </a:solidFill>
                <a:latin typeface="Verdana"/>
              </a:rPr>
              <a:t> </a:t>
            </a:r>
            <a:endParaRPr lang="es-ES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200" b="0" strike="noStrike" spc="-1" dirty="0">
              <a:latin typeface="Arial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089A396-4A06-4AC3-B47A-19F76BA1B7CC}" type="slidenum">
              <a:rPr lang="es-ES" sz="1200" b="0" strike="noStrike" spc="-1">
                <a:solidFill>
                  <a:srgbClr val="8B8B8B"/>
                </a:solidFill>
                <a:latin typeface="Verdana"/>
              </a:rPr>
              <a:t>1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000" b="0" strike="noStrike" spc="-1" dirty="0">
                <a:solidFill>
                  <a:srgbClr val="000000"/>
                </a:solidFill>
                <a:latin typeface="Impact"/>
              </a:rPr>
              <a:t>Otras </a:t>
            </a:r>
            <a:r>
              <a:rPr lang="sk-SK" sz="4000" b="0" strike="noStrike" spc="-1" dirty="0" err="1">
                <a:solidFill>
                  <a:srgbClr val="000000"/>
                </a:solidFill>
                <a:latin typeface="Impact"/>
              </a:rPr>
              <a:t>formas</a:t>
            </a:r>
            <a:r>
              <a:rPr lang="sk-SK" sz="4000" b="0" strike="noStrike" spc="-1" dirty="0">
                <a:solidFill>
                  <a:srgbClr val="000000"/>
                </a:solidFill>
                <a:latin typeface="Impact"/>
              </a:rPr>
              <a:t> de </a:t>
            </a:r>
            <a:r>
              <a:rPr lang="sk-SK" sz="4000" b="0" strike="noStrike" spc="-1" dirty="0" err="1">
                <a:solidFill>
                  <a:srgbClr val="000000"/>
                </a:solidFill>
                <a:latin typeface="Impact"/>
              </a:rPr>
              <a:t>reducir</a:t>
            </a:r>
            <a:r>
              <a:rPr lang="sk-SK" sz="4000" b="0" strike="noStrike" spc="-1" dirty="0">
                <a:solidFill>
                  <a:srgbClr val="000000"/>
                </a:solidFill>
                <a:latin typeface="Impact"/>
              </a:rPr>
              <a:t> la </a:t>
            </a:r>
            <a:r>
              <a:rPr lang="sk-SK" sz="4000" b="0" strike="noStrike" spc="-1" dirty="0" err="1">
                <a:solidFill>
                  <a:srgbClr val="000000"/>
                </a:solidFill>
                <a:latin typeface="Impact"/>
              </a:rPr>
              <a:t>producción</a:t>
            </a:r>
            <a:r>
              <a:rPr lang="sk-SK" sz="4000" b="0" strike="noStrike" spc="-1" dirty="0">
                <a:solidFill>
                  <a:srgbClr val="000000"/>
                </a:solidFill>
                <a:latin typeface="Impact"/>
              </a:rPr>
              <a:t> de CO</a:t>
            </a:r>
            <a:r>
              <a:rPr lang="sk-SK" sz="4000" b="0" strike="noStrike" spc="-1" baseline="-25000" dirty="0">
                <a:solidFill>
                  <a:srgbClr val="000000"/>
                </a:solidFill>
                <a:latin typeface="Impact"/>
              </a:rPr>
              <a:t>2</a:t>
            </a:r>
            <a:endParaRPr lang="sk-SK" sz="4000" b="0" strike="noStrike" spc="-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233720" y="1825560"/>
            <a:ext cx="1011996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39C7932-DCC7-40A5-B4D9-267E9D2776EC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10</a:t>
            </a:fld>
            <a:endParaRPr lang="es-ES" sz="6000" b="0" strike="noStrike" spc="-1">
              <a:latin typeface="Times New Roman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978480" y="1391040"/>
            <a:ext cx="5043240" cy="5043240"/>
          </a:xfrm>
          <a:prstGeom prst="rect">
            <a:avLst/>
          </a:prstGeom>
          <a:ln>
            <a:noFill/>
          </a:ln>
        </p:spPr>
      </p:pic>
      <p:pic>
        <p:nvPicPr>
          <p:cNvPr id="117" name="Picture 4"/>
          <p:cNvPicPr/>
          <p:nvPr/>
        </p:nvPicPr>
        <p:blipFill>
          <a:blip r:embed="rId3"/>
          <a:srcRect l="16335"/>
          <a:stretch/>
        </p:blipFill>
        <p:spPr>
          <a:xfrm>
            <a:off x="6087240" y="1371600"/>
            <a:ext cx="5924880" cy="506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sk-SK" sz="1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233720" y="1837440"/>
            <a:ext cx="10119960" cy="433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Gracias por vuestra atención y por vuestra colaboración </a:t>
            </a:r>
          </a:p>
        </p:txBody>
      </p:sp>
      <p:sp>
        <p:nvSpPr>
          <p:cNvPr id="120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81C6D8E-FA77-421B-A8AA-288FB1A94822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11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Primera pregunta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233720" y="1837440"/>
            <a:ext cx="10119960" cy="433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Qué tiene que ver el número 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10 000 con los camiones?</a:t>
            </a:r>
          </a:p>
        </p:txBody>
      </p:sp>
      <p:sp>
        <p:nvSpPr>
          <p:cNvPr id="89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76AA4C6-9BEB-4577-97EF-FB9F541206B6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2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Segunda pregunta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233720" y="1837440"/>
            <a:ext cx="10119960" cy="433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Qué tiene que ver el número 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100 con los camiones?</a:t>
            </a:r>
          </a:p>
        </p:txBody>
      </p:sp>
      <p:sp>
        <p:nvSpPr>
          <p:cNvPr id="92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492D244-3282-4E6F-A94D-79B926898080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3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Tercera pregunta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233720" y="1837440"/>
            <a:ext cx="10119960" cy="433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Qué tiene que ver el número  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150 000 con los camiones?</a:t>
            </a:r>
          </a:p>
        </p:txBody>
      </p:sp>
      <p:sp>
        <p:nvSpPr>
          <p:cNvPr id="95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059C8C-864B-48AC-AC38-92B3A2FAC48D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4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Cuarta pregunta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233720" y="1837440"/>
            <a:ext cx="10119960" cy="433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Qué tiene que ver el número  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800" b="0" strike="noStrike" spc="-1">
                <a:solidFill>
                  <a:srgbClr val="000000"/>
                </a:solidFill>
                <a:latin typeface="Verdana"/>
              </a:rPr>
              <a:t>25 con los camiones?</a:t>
            </a:r>
          </a:p>
        </p:txBody>
      </p:sp>
      <p:sp>
        <p:nvSpPr>
          <p:cNvPr id="98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2C4912A-CFDE-49A5-ACE2-359A49225434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5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Solución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233720" y="1825560"/>
            <a:ext cx="1011996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13DC4A7-C945-4B04-B6A3-81E2E8C965DB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6</a:t>
            </a:fld>
            <a:endParaRPr lang="es-ES" sz="6000" b="0" strike="noStrike" spc="-1">
              <a:latin typeface="Times New Roman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7000200" y="2337480"/>
            <a:ext cx="4916880" cy="3277800"/>
          </a:xfrm>
          <a:prstGeom prst="rect">
            <a:avLst/>
          </a:prstGeom>
          <a:ln>
            <a:noFill/>
          </a:ln>
        </p:spPr>
      </p:pic>
      <p:pic>
        <p:nvPicPr>
          <p:cNvPr id="103" name="Picture 4"/>
          <p:cNvPicPr/>
          <p:nvPr/>
        </p:nvPicPr>
        <p:blipFill>
          <a:blip r:embed="rId3"/>
          <a:stretch/>
        </p:blipFill>
        <p:spPr>
          <a:xfrm>
            <a:off x="966600" y="2370240"/>
            <a:ext cx="5788440" cy="325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Tormenta de ideas inversa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233720" y="1837440"/>
            <a:ext cx="10119960" cy="433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400" b="0" strike="noStrike" spc="-1">
                <a:solidFill>
                  <a:srgbClr val="000000"/>
                </a:solidFill>
                <a:latin typeface="Verdana"/>
              </a:rPr>
              <a:t>Qué se necesitaría hacer para incrementar el </a:t>
            </a:r>
            <a:r>
              <a:rPr lang="sk-SK" sz="4400" b="1" strike="noStrike" spc="-1">
                <a:solidFill>
                  <a:srgbClr val="000000"/>
                </a:solidFill>
                <a:latin typeface="Verdana"/>
              </a:rPr>
              <a:t>consumo de combustible </a:t>
            </a:r>
            <a:r>
              <a:rPr lang="sk-SK" sz="4400" b="0" strike="noStrike" spc="-1">
                <a:solidFill>
                  <a:srgbClr val="000000"/>
                </a:solidFill>
                <a:latin typeface="Verdana"/>
              </a:rPr>
              <a:t>en los camiones?</a:t>
            </a:r>
          </a:p>
        </p:txBody>
      </p:sp>
      <p:sp>
        <p:nvSpPr>
          <p:cNvPr id="106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61561AC-F71E-4419-A1D5-6A2505A528ED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7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Lo sabías?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233720" y="1825560"/>
            <a:ext cx="1011996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8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latin typeface="Verdana"/>
              </a:rPr>
              <a:t>Influencia de la aerodinámica de los camiones en el consumo de combustible </a:t>
            </a:r>
            <a:r>
              <a:rPr lang="sk-SK" sz="2400" b="0" u="sng" strike="noStrike" spc="-1">
                <a:solidFill>
                  <a:srgbClr val="0563C1"/>
                </a:solidFill>
                <a:uFillTx/>
                <a:latin typeface="Verdana"/>
                <a:hlinkClick r:id="rId2"/>
              </a:rPr>
              <a:t>https://youtu.be/qrZIpm4SQZc?t=35</a:t>
            </a:r>
            <a:endParaRPr lang="sk-SK" sz="2400" b="0" strike="noStrike" spc="-1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k-SK" sz="24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latin typeface="Verdana"/>
              </a:rPr>
              <a:t>Tecnología para el ahorro de combustible en los camiones </a:t>
            </a:r>
            <a:r>
              <a:rPr lang="sk-SK" sz="2400" b="0" u="sng" strike="noStrike" spc="-1">
                <a:solidFill>
                  <a:srgbClr val="0563C1"/>
                </a:solidFill>
                <a:uFillTx/>
                <a:latin typeface="Verdana"/>
                <a:hlinkClick r:id="rId3"/>
              </a:rPr>
              <a:t>https://youtu.be/Ro_Btic8jdk?t=34</a:t>
            </a:r>
            <a:endParaRPr lang="sk-SK" sz="24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endParaRPr lang="sk-SK" sz="2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9B2D7D-7EBB-41A8-89FF-5D4D7DCE2413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8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233720" y="365040"/>
            <a:ext cx="10119960" cy="1187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sk-SK" sz="4400" b="0" strike="noStrike" spc="-1">
                <a:solidFill>
                  <a:srgbClr val="000000"/>
                </a:solidFill>
                <a:latin typeface="Impact"/>
              </a:rPr>
              <a:t>Modos alternativos de reducir la producción de CO</a:t>
            </a:r>
            <a:r>
              <a:rPr lang="sk-SK" sz="4400" b="0" strike="noStrike" spc="-1" baseline="-25000">
                <a:solidFill>
                  <a:srgbClr val="000000"/>
                </a:solidFill>
                <a:latin typeface="Impact"/>
              </a:rPr>
              <a:t>2</a:t>
            </a:r>
            <a:endParaRPr lang="sk-SK" sz="4400" b="0" strike="noStrike" spc="-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233720" y="1825560"/>
            <a:ext cx="1011996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000" b="0" strike="noStrike" spc="-1">
                <a:solidFill>
                  <a:srgbClr val="000000"/>
                </a:solidFill>
                <a:latin typeface="Verdana"/>
              </a:rPr>
              <a:t>Pensemos en otras formas de reducir la producción de </a:t>
            </a:r>
            <a:r>
              <a:rPr lang="sk-SK" sz="4000" b="1" strike="noStrike" spc="-1">
                <a:solidFill>
                  <a:srgbClr val="000000"/>
                </a:solidFill>
                <a:latin typeface="Verdana"/>
              </a:rPr>
              <a:t>CO</a:t>
            </a:r>
            <a:r>
              <a:rPr lang="sk-SK" sz="4000" b="1" strike="noStrike" spc="-1" baseline="-25000">
                <a:solidFill>
                  <a:srgbClr val="000000"/>
                </a:solidFill>
                <a:latin typeface="Verdana"/>
              </a:rPr>
              <a:t>2</a:t>
            </a:r>
            <a:r>
              <a:rPr lang="sk-SK" sz="4000" b="1" strike="noStrike" spc="-1">
                <a:solidFill>
                  <a:srgbClr val="000000"/>
                </a:solidFill>
                <a:latin typeface="Verdana"/>
              </a:rPr>
              <a:t> </a:t>
            </a:r>
            <a:r>
              <a:rPr lang="sk-SK" sz="4000" b="0" strike="noStrike" spc="-1">
                <a:solidFill>
                  <a:srgbClr val="000000"/>
                </a:solidFill>
                <a:latin typeface="Verdana"/>
              </a:rPr>
              <a:t>por parte de los vehículos pesados de transporte por carretera…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endParaRPr lang="sk-SK" sz="4000" b="0" strike="noStrike" spc="-1">
              <a:solidFill>
                <a:srgbClr val="000000"/>
              </a:solidFill>
              <a:latin typeface="Verdana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lang="sk-SK" sz="4000" b="0" strike="noStrike" spc="-1">
                <a:solidFill>
                  <a:srgbClr val="000000"/>
                </a:solidFill>
                <a:latin typeface="Verdana"/>
              </a:rPr>
              <a:t>Qué otras posibilidades existen para limitar el transporte de mercancías por carretera?</a:t>
            </a:r>
          </a:p>
        </p:txBody>
      </p:sp>
      <p:sp>
        <p:nvSpPr>
          <p:cNvPr id="112" name="TextShape 3"/>
          <p:cNvSpPr txBox="1"/>
          <p:nvPr/>
        </p:nvSpPr>
        <p:spPr>
          <a:xfrm>
            <a:off x="11162520" y="638280"/>
            <a:ext cx="1028880" cy="560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4C8CC14-D125-44C1-95FD-91D93D7C68FD}" type="slidenum">
              <a:rPr lang="es-ES" sz="6000" b="0" strike="noStrike" spc="-1">
                <a:solidFill>
                  <a:srgbClr val="FFFFFF"/>
                </a:solidFill>
                <a:latin typeface="Impact"/>
              </a:rPr>
              <a:t>9</a:t>
            </a:fld>
            <a:endParaRPr lang="es-ES" sz="6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203</Words>
  <Application>Microsoft Office PowerPoint</Application>
  <PresentationFormat>Širokouhlá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Arial</vt:lpstr>
      <vt:lpstr>Impact</vt:lpstr>
      <vt:lpstr>Symbol</vt:lpstr>
      <vt:lpstr>Times New Roman</vt:lpstr>
      <vt:lpstr>Verdana</vt:lpstr>
      <vt:lpstr>Wingdings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UNIFER</dc:creator>
  <dc:description/>
  <cp:lastModifiedBy>Janka</cp:lastModifiedBy>
  <cp:revision>30</cp:revision>
  <dcterms:created xsi:type="dcterms:W3CDTF">2016-04-05T09:39:08Z</dcterms:created>
  <dcterms:modified xsi:type="dcterms:W3CDTF">2021-03-26T21:19:56Z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Širokouhlá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